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80" r:id="rId3"/>
    <p:sldId id="282" r:id="rId4"/>
    <p:sldId id="284" r:id="rId5"/>
    <p:sldId id="285" r:id="rId6"/>
    <p:sldId id="279" r:id="rId7"/>
    <p:sldId id="28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79715-5D00-4B74-AE43-49E4CAF2EF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6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947754-12A8-4016-8809-40462F043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00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947754-12A8-4016-8809-40462F0435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DD1E-2397-4CBA-A3CB-1411183C0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FA4C5-7FF5-456E-8AF9-249A086BB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BF6D-430B-433A-BABE-B2EA67C19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C65F9-9236-40DE-9F83-BD4A66B4A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CC988-70C7-4C47-A001-CEA0FBB6F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3381E-532D-4E2C-B5D3-E4746AE4A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DC287-6376-455D-8F0E-106E1A1F9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69F4-7CAA-49F4-BA12-F4EEB6B24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B5894-8A65-4B04-AC18-6536D728D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0E16-81C8-4183-A177-33D6CFE64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19B2C-E8EB-4A15-8641-126E3CF24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7E0D60E-6103-44F1-9757-EE61A5052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Moderation: Effect Size and Power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David A. Kenny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 smtClean="0"/>
          </a:p>
        </p:txBody>
      </p:sp>
      <p:pic>
        <p:nvPicPr>
          <p:cNvPr id="205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13063"/>
            <a:ext cx="24384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51575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8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/>
          <a:lstStyle/>
          <a:p>
            <a:pPr eaLnBrk="1" hangingPunct="1"/>
            <a:r>
              <a:rPr lang="en-US" sz="6600" b="1" i="1" dirty="0" smtClean="0">
                <a:solidFill>
                  <a:srgbClr val="006600"/>
                </a:solidFill>
              </a:rPr>
              <a:t>Effect Size</a:t>
            </a:r>
            <a:endParaRPr lang="en-US" sz="66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/>
              <a:t>The standard effect size measure for interaction is Cohen’s f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</a:pPr>
            <a:endParaRPr lang="en-US" sz="3200" dirty="0"/>
          </a:p>
          <a:p>
            <a:pPr lvl="1" eaLnBrk="1" hangingPunct="1">
              <a:lnSpc>
                <a:spcPct val="80000"/>
              </a:lnSpc>
            </a:pPr>
            <a:endParaRPr lang="en-US" sz="3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/>
              <a:t>where R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is the multiple correlation with X, M, and XM in the equation, and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the multiple correlation with </a:t>
            </a:r>
            <a:r>
              <a:rPr lang="en-US" dirty="0" smtClean="0"/>
              <a:t>X and M </a:t>
            </a:r>
            <a:r>
              <a:rPr lang="en-US" dirty="0"/>
              <a:t>in the </a:t>
            </a:r>
            <a:r>
              <a:rPr lang="en-US" dirty="0" smtClean="0"/>
              <a:t>equation.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/>
              <a:t>Note f</a:t>
            </a:r>
            <a:r>
              <a:rPr lang="en-US" baseline="30000" dirty="0" smtClean="0"/>
              <a:t>2</a:t>
            </a:r>
            <a:r>
              <a:rPr lang="en-US" dirty="0" smtClean="0"/>
              <a:t> = d</a:t>
            </a:r>
            <a:r>
              <a:rPr lang="en-US" baseline="30000" dirty="0" smtClean="0"/>
              <a:t>2</a:t>
            </a:r>
            <a:r>
              <a:rPr lang="en-US" dirty="0" smtClean="0"/>
              <a:t>/4 when the X and M are dichotomies.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94329"/>
              </p:ext>
            </p:extLst>
          </p:nvPr>
        </p:nvGraphicFramePr>
        <p:xfrm>
          <a:off x="2743200" y="2133600"/>
          <a:ext cx="338701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939800" imgH="469900" progId="Equation.3">
                  <p:embed/>
                </p:oleObj>
              </mc:Choice>
              <mc:Fallback>
                <p:oleObj name="Equation" r:id="rId4" imgW="9398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3387012" cy="167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i="1" dirty="0" smtClean="0">
                <a:solidFill>
                  <a:srgbClr val="006600"/>
                </a:solidFill>
              </a:rPr>
              <a:t>Standards</a:t>
            </a:r>
            <a:endParaRPr lang="en-US" sz="660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Small: </a:t>
            </a:r>
            <a:r>
              <a:rPr lang="en-US" sz="4000" dirty="0" smtClean="0"/>
              <a:t>0.01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Medium: </a:t>
            </a:r>
            <a:r>
              <a:rPr lang="en-US" sz="4000" dirty="0" smtClean="0"/>
              <a:t>0.25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Large: </a:t>
            </a:r>
            <a:r>
              <a:rPr lang="en-US" sz="4000" dirty="0" smtClean="0"/>
              <a:t>0.40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endParaRPr lang="en-US" sz="4000" dirty="0"/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However, The </a:t>
            </a:r>
            <a:r>
              <a:rPr lang="en-US" sz="4000" dirty="0"/>
              <a:t>average effect size in tests of moderation is only </a:t>
            </a:r>
            <a:r>
              <a:rPr lang="en-US" sz="4000" dirty="0" smtClean="0"/>
              <a:t>0.009 (</a:t>
            </a:r>
            <a:r>
              <a:rPr lang="en-US" sz="4000" dirty="0" err="1" smtClean="0"/>
              <a:t>Aguinis</a:t>
            </a:r>
            <a:r>
              <a:rPr lang="en-US" sz="4000" dirty="0"/>
              <a:t>, </a:t>
            </a:r>
            <a:r>
              <a:rPr lang="en-US" sz="4000" dirty="0" err="1"/>
              <a:t>Beaty</a:t>
            </a:r>
            <a:r>
              <a:rPr lang="en-US" sz="4000" dirty="0"/>
              <a:t>, </a:t>
            </a:r>
            <a:r>
              <a:rPr lang="en-US" sz="4000" dirty="0" err="1"/>
              <a:t>Boik</a:t>
            </a:r>
            <a:r>
              <a:rPr lang="en-US" sz="4000" dirty="0"/>
              <a:t>, </a:t>
            </a:r>
            <a:r>
              <a:rPr lang="en-US" sz="4000" dirty="0" smtClean="0"/>
              <a:t>&amp; Pierce, 2005), smaller than small.</a:t>
            </a:r>
          </a:p>
        </p:txBody>
      </p:sp>
    </p:spTree>
    <p:extLst>
      <p:ext uri="{BB962C8B-B14F-4D97-AF65-F5344CB8AC3E}">
        <p14:creationId xmlns:p14="http://schemas.microsoft.com/office/powerpoint/2010/main" val="39778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6600"/>
                </a:solidFill>
              </a:rPr>
              <a:t>Other Possibilities</a:t>
            </a:r>
            <a:endParaRPr lang="en-US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X and M dichotomies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Compute d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(X = 1) and </a:t>
            </a:r>
            <a:r>
              <a:rPr lang="en-US" sz="4000" dirty="0"/>
              <a:t> </a:t>
            </a:r>
            <a:r>
              <a:rPr lang="en-US" sz="4000" dirty="0" smtClean="0"/>
              <a:t>d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/>
              <a:t>(X = </a:t>
            </a:r>
            <a:r>
              <a:rPr lang="en-US" sz="4000" dirty="0" smtClean="0"/>
              <a:t>2) 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Effect size</a:t>
            </a:r>
            <a:r>
              <a:rPr lang="en-US" sz="4000" dirty="0"/>
              <a:t>:  d</a:t>
            </a:r>
            <a:r>
              <a:rPr lang="en-US" sz="4000" baseline="-25000" dirty="0"/>
              <a:t>2</a:t>
            </a:r>
            <a:r>
              <a:rPr lang="en-US" sz="4000" dirty="0"/>
              <a:t> </a:t>
            </a:r>
            <a:r>
              <a:rPr lang="en-US" sz="4000" dirty="0" smtClean="0"/>
              <a:t>- d</a:t>
            </a:r>
            <a:r>
              <a:rPr lang="en-US" sz="4000" baseline="-25000" dirty="0" smtClean="0"/>
              <a:t>1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Power in the case of two dichotomies is not so low.</a:t>
            </a:r>
          </a:p>
        </p:txBody>
      </p:sp>
    </p:spTree>
    <p:extLst>
      <p:ext uri="{BB962C8B-B14F-4D97-AF65-F5344CB8AC3E}">
        <p14:creationId xmlns:p14="http://schemas.microsoft.com/office/powerpoint/2010/main" val="1982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6600"/>
                </a:solidFill>
              </a:rPr>
              <a:t>Power Given </a:t>
            </a:r>
            <a:r>
              <a:rPr lang="en-US" b="1" dirty="0" smtClean="0">
                <a:solidFill>
                  <a:srgbClr val="006600"/>
                </a:solidFill>
              </a:rPr>
              <a:t>f</a:t>
            </a:r>
            <a:r>
              <a:rPr lang="en-US" b="1" i="1" baseline="30000" dirty="0" smtClean="0">
                <a:solidFill>
                  <a:srgbClr val="006600"/>
                </a:solidFill>
              </a:rPr>
              <a:t>2</a:t>
            </a:r>
            <a:r>
              <a:rPr lang="en-US" b="1" i="1" dirty="0" smtClean="0">
                <a:solidFill>
                  <a:srgbClr val="006600"/>
                </a:solidFill>
              </a:rPr>
              <a:t> = 0.009</a:t>
            </a:r>
            <a:endParaRPr lang="en-US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Can use G*Power to determine power.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Need 875 cases to have an 80% chance of rejecting the null hypothesis!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Thus, power in the typical test of moderation is very low.</a:t>
            </a:r>
          </a:p>
        </p:txBody>
      </p:sp>
    </p:spTree>
    <p:extLst>
      <p:ext uri="{BB962C8B-B14F-4D97-AF65-F5344CB8AC3E}">
        <p14:creationId xmlns:p14="http://schemas.microsoft.com/office/powerpoint/2010/main" val="8190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i="1" dirty="0" smtClean="0">
                <a:solidFill>
                  <a:srgbClr val="006600"/>
                </a:solidFill>
              </a:rPr>
              <a:t>Leverage</a:t>
            </a:r>
            <a:endParaRPr lang="en-US" sz="60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Some observations are more important in determining an effect. 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Slope: How far the observation is from the mean.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Interaction: How far the product is from the mean; </a:t>
            </a:r>
            <a:r>
              <a:rPr lang="en-US" dirty="0" smtClean="0"/>
              <a:t>however, </a:t>
            </a:r>
            <a:r>
              <a:rPr lang="en-US" dirty="0" smtClean="0"/>
              <a:t>for the product most observations </a:t>
            </a:r>
            <a:r>
              <a:rPr lang="en-US" dirty="0" smtClean="0"/>
              <a:t>are very </a:t>
            </a:r>
            <a:r>
              <a:rPr lang="en-US" dirty="0" smtClean="0"/>
              <a:t>near the mean.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For tests of interaction, most observations have little or no leverage.</a:t>
            </a:r>
          </a:p>
        </p:txBody>
      </p:sp>
    </p:spTree>
    <p:extLst>
      <p:ext uri="{BB962C8B-B14F-4D97-AF65-F5344CB8AC3E}">
        <p14:creationId xmlns:p14="http://schemas.microsoft.com/office/powerpoint/2010/main" val="6400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i="1" dirty="0" smtClean="0">
                <a:solidFill>
                  <a:srgbClr val="006600"/>
                </a:solidFill>
              </a:rPr>
              <a:t>What to Do about Low Power?</a:t>
            </a:r>
            <a:endParaRPr lang="en-US" sz="60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2895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Lower alpha.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Rely on replications.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Report results.</a:t>
            </a:r>
          </a:p>
        </p:txBody>
      </p:sp>
    </p:spTree>
    <p:extLst>
      <p:ext uri="{BB962C8B-B14F-4D97-AF65-F5344CB8AC3E}">
        <p14:creationId xmlns:p14="http://schemas.microsoft.com/office/powerpoint/2010/main" val="6404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AFBB6E-6B69-4486-961C-503E32FDF98E}" type="slidenum">
              <a:rPr lang="en-US" sz="1400" smtClean="0"/>
              <a:pPr/>
              <a:t>8</a:t>
            </a:fld>
            <a:endParaRPr lang="en-US" sz="1400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1905000"/>
          </a:xfrm>
        </p:spPr>
        <p:txBody>
          <a:bodyPr/>
          <a:lstStyle/>
          <a:p>
            <a:r>
              <a:rPr lang="en-US" sz="7200" b="1" i="1" smtClean="0">
                <a:solidFill>
                  <a:srgbClr val="006600"/>
                </a:solidFill>
              </a:rPr>
              <a:t>Additional </a:t>
            </a:r>
            <a:r>
              <a:rPr lang="en-US" sz="7200" b="1" i="1" smtClean="0">
                <a:solidFill>
                  <a:srgbClr val="006600"/>
                </a:solidFill>
              </a:rPr>
              <a:t>Webinar</a:t>
            </a:r>
            <a:endParaRPr lang="en-US" b="1" dirty="0" smtClean="0">
              <a:solidFill>
                <a:srgbClr val="006600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7848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err="1" smtClean="0"/>
              <a:t>ModText</a:t>
            </a:r>
            <a:endParaRPr lang="en-US" sz="4000" dirty="0" smtClean="0"/>
          </a:p>
          <a:p>
            <a:pPr>
              <a:lnSpc>
                <a:spcPct val="90000"/>
              </a:lnSpc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1209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273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Moderation: Effect Size and Power</vt:lpstr>
      <vt:lpstr>Effect Size</vt:lpstr>
      <vt:lpstr>Standards</vt:lpstr>
      <vt:lpstr>Other Possibilities</vt:lpstr>
      <vt:lpstr>Power Given f2 = 0.009</vt:lpstr>
      <vt:lpstr>Leverage</vt:lpstr>
      <vt:lpstr>What to Do about Low Power?</vt:lpstr>
      <vt:lpstr>Additional Webinar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Randi</dc:creator>
  <cp:lastModifiedBy>Kenny</cp:lastModifiedBy>
  <cp:revision>71</cp:revision>
  <cp:lastPrinted>2012-05-31T01:32:59Z</cp:lastPrinted>
  <dcterms:created xsi:type="dcterms:W3CDTF">1601-01-01T00:00:00Z</dcterms:created>
  <dcterms:modified xsi:type="dcterms:W3CDTF">2013-05-06T11:39:26Z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