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11" r:id="rId2"/>
    <p:sldId id="307" r:id="rId3"/>
    <p:sldId id="313" r:id="rId4"/>
    <p:sldId id="31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916F-39C6-49B8-AEF4-44CFEC2D0378}" type="datetimeFigureOut">
              <a:rPr lang="en-US" smtClean="0"/>
              <a:t>2/9/2014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4D0B-B8B7-4A79-9091-7E2106EF2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1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BBFD5D-7637-4EFF-95E6-9E577E4AF0DE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ECF29A-FAA9-4383-B9E1-5E7BF358C37D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5D89-FDA5-4E50-807D-BF5D88039C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6A3D-3043-4885-8BBB-A90222AF1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4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BA41-FF07-48A2-B93E-575C295A6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1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DBE1-9F19-4AD3-B8B6-8E7CE5A28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5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8793-9164-4E25-8C99-7FFD7977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3ACD-D3BD-443C-A398-82319E9C0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2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E56A6-0A72-47C9-9180-BC306BCCB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3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C5B67-BD1E-4B84-87E4-B01C430CE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1886-7864-43E3-ACC5-4F3454096A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1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023B3-B519-466F-BDDC-2B8E680A7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BA867-25C1-4F89-977B-CBBAA32EE2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74CC68-ABF6-466E-A19C-71F03DC08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z="3600" b="1" i="1" dirty="0" smtClean="0">
                <a:solidFill>
                  <a:srgbClr val="0070C0"/>
                </a:solidFill>
              </a:rPr>
              <a:t>APIM with Distinguishable Dyads: </a:t>
            </a:r>
            <a:r>
              <a:rPr lang="en-US" sz="3600" b="1" i="1" smtClean="0">
                <a:solidFill>
                  <a:srgbClr val="0070C0"/>
                </a:solidFill>
              </a:rPr>
              <a:t>MLM </a:t>
            </a:r>
            <a:r>
              <a:rPr lang="en-US" sz="3600" b="1" i="1" smtClean="0">
                <a:solidFill>
                  <a:srgbClr val="0070C0"/>
                </a:solidFill>
              </a:rPr>
              <a:t>Estimation </a:t>
            </a:r>
            <a:r>
              <a:rPr lang="en-US" sz="3600" b="1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in development)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73880" y="1371600"/>
            <a:ext cx="8335963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David A. Kenny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172200"/>
            <a:ext cx="105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81188"/>
            <a:ext cx="3082925" cy="413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629400" y="6326188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March 16, </a:t>
            </a:r>
            <a:r>
              <a:rPr lang="en-US" dirty="0">
                <a:solidFill>
                  <a:srgbClr val="7030A0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70002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APIM (click for webinar)</a:t>
            </a:r>
          </a:p>
          <a:p>
            <a:r>
              <a:rPr lang="en-US" dirty="0" smtClean="0"/>
              <a:t>Multilevel Modeling</a:t>
            </a:r>
          </a:p>
          <a:p>
            <a:pPr lvl="1"/>
            <a:r>
              <a:rPr lang="en-US" smtClean="0"/>
              <a:t>SPSS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Dataset</a:t>
            </a:r>
            <a:r>
              <a:rPr lang="en-US" sz="2800" dirty="0"/>
              <a:t>: Acitelli </a:t>
            </a:r>
            <a:r>
              <a:rPr lang="en-US" sz="2800" dirty="0" smtClean="0"/>
              <a:t>pairwise dataset</a:t>
            </a:r>
          </a:p>
          <a:p>
            <a:pPr marL="0" indent="0">
              <a:buNone/>
            </a:pPr>
            <a:r>
              <a:rPr lang="en-US" sz="2800" dirty="0" smtClean="0"/>
              <a:t>	148 married couples</a:t>
            </a:r>
            <a:endParaRPr lang="en-US" sz="2800" dirty="0"/>
          </a:p>
          <a:p>
            <a:r>
              <a:rPr lang="en-US" sz="2800" dirty="0" smtClean="0"/>
              <a:t>Outcome</a:t>
            </a:r>
          </a:p>
          <a:p>
            <a:pPr lvl="1"/>
            <a:r>
              <a:rPr lang="en-US" dirty="0" smtClean="0"/>
              <a:t>Satisfaction (Wife and Husband)</a:t>
            </a:r>
            <a:endParaRPr lang="en-US" dirty="0"/>
          </a:p>
          <a:p>
            <a:r>
              <a:rPr lang="en-US" sz="2800" dirty="0"/>
              <a:t>Predictor </a:t>
            </a:r>
            <a:r>
              <a:rPr lang="en-US" sz="2800" dirty="0" smtClean="0"/>
              <a:t>Variable</a:t>
            </a:r>
            <a:r>
              <a:rPr lang="en-US" sz="2800" dirty="0"/>
              <a:t> </a:t>
            </a:r>
            <a:r>
              <a:rPr lang="en-US" sz="2800" dirty="0" smtClean="0"/>
              <a:t>(centered)</a:t>
            </a:r>
          </a:p>
          <a:p>
            <a:pPr lvl="1"/>
            <a:r>
              <a:rPr lang="en-US" dirty="0" smtClean="0"/>
              <a:t>Other-Positivity (Wife and Husband)</a:t>
            </a:r>
          </a:p>
          <a:p>
            <a:pPr lvl="2"/>
            <a:r>
              <a:rPr lang="en-US" sz="2800" dirty="0" smtClean="0"/>
              <a:t>How positive the Wife views her Husband, and how positive the Husband views his Wife</a:t>
            </a:r>
          </a:p>
          <a:p>
            <a:r>
              <a:rPr lang="en-US" sz="2800" dirty="0" smtClean="0"/>
              <a:t>Gender: Nominal Variable of Husband and Wife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 descr="Linda K Acitelli, P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8125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7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0000FF"/>
                </a:solidFill>
              </a:rPr>
              <a:t>Additional Reading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457200" eaLnBrk="1" hangingPunct="1">
              <a:buFont typeface="Arial" charset="0"/>
              <a:buNone/>
            </a:pPr>
            <a:r>
              <a:rPr lang="en-US" dirty="0" smtClean="0"/>
              <a:t>Kenny, D. A., Kashy, D. A., &amp; Cook, W. L.  </a:t>
            </a:r>
            <a:r>
              <a:rPr lang="en-US" i="1" dirty="0" smtClean="0"/>
              <a:t>Dyadic data analysis</a:t>
            </a:r>
            <a:r>
              <a:rPr lang="en-US" dirty="0" smtClean="0"/>
              <a:t>.  New York: Guilford Press, Chapter 4 and Chapter 7.</a:t>
            </a:r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63" y="3582988"/>
            <a:ext cx="1828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03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79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APIM with Distinguishable Dyads: MLM Estimation (in development)</vt:lpstr>
      <vt:lpstr>You Need to Know</vt:lpstr>
      <vt:lpstr>Example</vt:lpstr>
      <vt:lpstr>Additional Reading</vt:lpstr>
    </vt:vector>
  </TitlesOfParts>
  <Company>UCONN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SEM for APIM Analyses</dc:title>
  <dc:creator>HuskyPC</dc:creator>
  <cp:lastModifiedBy>Kenny</cp:lastModifiedBy>
  <cp:revision>49</cp:revision>
  <dcterms:created xsi:type="dcterms:W3CDTF">2011-02-20T16:41:31Z</dcterms:created>
  <dcterms:modified xsi:type="dcterms:W3CDTF">2014-02-09T15:02:34Z</dcterms:modified>
</cp:coreProperties>
</file>