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311" r:id="rId2"/>
    <p:sldId id="307" r:id="rId3"/>
    <p:sldId id="313" r:id="rId4"/>
    <p:sldId id="274" r:id="rId5"/>
    <p:sldId id="287" r:id="rId6"/>
    <p:sldId id="294" r:id="rId7"/>
    <p:sldId id="308" r:id="rId8"/>
    <p:sldId id="295" r:id="rId9"/>
    <p:sldId id="300" r:id="rId10"/>
    <p:sldId id="296" r:id="rId11"/>
    <p:sldId id="298" r:id="rId12"/>
    <p:sldId id="297" r:id="rId13"/>
    <p:sldId id="299" r:id="rId14"/>
    <p:sldId id="302" r:id="rId15"/>
    <p:sldId id="304" r:id="rId16"/>
    <p:sldId id="309" r:id="rId17"/>
    <p:sldId id="305" r:id="rId18"/>
    <p:sldId id="310" r:id="rId19"/>
    <p:sldId id="306" r:id="rId20"/>
    <p:sldId id="31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B916F-39C6-49B8-AEF4-44CFEC2D0378}" type="datetimeFigureOut">
              <a:rPr lang="en-US" smtClean="0"/>
              <a:pPr/>
              <a:t>4/6/2013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A4D0B-B8B7-4A79-9091-7E2106EF2B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1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BBFD5D-7637-4EFF-95E6-9E577E4AF0DE}" type="slidenum">
              <a:rPr lang="en-US" smtClean="0">
                <a:latin typeface="Calibri" pitchFamily="34" charset="0"/>
              </a:rPr>
              <a:pPr eaLnBrk="1" hangingPunct="1"/>
              <a:t>1</a:t>
            </a:fld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4D0B-B8B7-4A79-9091-7E2106EF2B7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4D0B-B8B7-4A79-9091-7E2106EF2B7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4D0B-B8B7-4A79-9091-7E2106EF2B7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4D0B-B8B7-4A79-9091-7E2106EF2B7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4D0B-B8B7-4A79-9091-7E2106EF2B7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4D0B-B8B7-4A79-9091-7E2106EF2B7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4D0B-B8B7-4A79-9091-7E2106EF2B7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4D0B-B8B7-4A79-9091-7E2106EF2B7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4D0B-B8B7-4A79-9091-7E2106EF2B7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4D0B-B8B7-4A79-9091-7E2106EF2B7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4D0B-B8B7-4A79-9091-7E2106EF2B7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ECF29A-FAA9-4383-B9E1-5E7BF358C37D}" type="slidenum">
              <a:rPr lang="en-US" smtClean="0">
                <a:latin typeface="Calibri" pitchFamily="34" charset="0"/>
              </a:rPr>
              <a:pPr eaLnBrk="1" hangingPunct="1"/>
              <a:t>20</a:t>
            </a:fld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4D0B-B8B7-4A79-9091-7E2106EF2B7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4D0B-B8B7-4A79-9091-7E2106EF2B7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4D0B-B8B7-4A79-9091-7E2106EF2B7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4D0B-B8B7-4A79-9091-7E2106EF2B7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4D0B-B8B7-4A79-9091-7E2106EF2B7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4D0B-B8B7-4A79-9091-7E2106EF2B7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4D0B-B8B7-4A79-9091-7E2106EF2B7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65D89-FDA5-4E50-807D-BF5D88039C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2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76A3D-3043-4885-8BBB-A90222AF1B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84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EBA41-FF07-48A2-B93E-575C295A6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1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CDBE1-9F19-4AD3-B8B6-8E7CE5A28B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5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C8793-9164-4E25-8C99-7FFD79777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3ACD-D3BD-443C-A398-82319E9C0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2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E56A6-0A72-47C9-9180-BC306BCCB0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93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C5B67-BD1E-4B84-87E4-B01C430CE2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9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D1886-7864-43E3-ACC5-4F3454096A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81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023B3-B519-466F-BDDC-2B8E680A7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1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BA867-25C1-4F89-977B-CBBAA32EE2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74CC68-ABF6-466E-A19C-71F03DC086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/>
          <a:lstStyle/>
          <a:p>
            <a:pPr eaLnBrk="1" hangingPunct="1"/>
            <a:r>
              <a:rPr lang="en-US" b="1" i="1" dirty="0" smtClean="0">
                <a:solidFill>
                  <a:srgbClr val="0070C0"/>
                </a:solidFill>
              </a:rPr>
              <a:t>APIM with Distinguishable Dyads: SEM Estimation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73880" y="1371600"/>
            <a:ext cx="8335963" cy="609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David A. Kenny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05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172200"/>
            <a:ext cx="1057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881188"/>
            <a:ext cx="3082925" cy="413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6629400" y="6326188"/>
            <a:ext cx="17876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March 13, </a:t>
            </a:r>
            <a:r>
              <a:rPr lang="en-US" dirty="0">
                <a:solidFill>
                  <a:srgbClr val="7030A0"/>
                </a:solidFill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700021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Intercepts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lvl="1"/>
            <a:r>
              <a:rPr lang="en-US" sz="2400" dirty="0" smtClean="0"/>
              <a:t>Predicted values of satisfaction for husbands and wives when both other positivity variables equal zero</a:t>
            </a:r>
          </a:p>
          <a:p>
            <a:pPr lvl="1"/>
            <a:r>
              <a:rPr lang="en-US" sz="2400" dirty="0" smtClean="0"/>
              <a:t>We could have mean centered other positivity variables to get more meaningful intercepts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2514600"/>
            <a:ext cx="6554107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CDBE1-9F19-4AD3-B8B6-8E7CE5A28BD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0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Covariances (and Correlations)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2000" dirty="0" smtClean="0"/>
              <a:t>The correlations are more interpretable than covariance, but you look to the covariances for p values</a:t>
            </a:r>
            <a:endParaRPr lang="en-US" sz="2000" dirty="0"/>
          </a:p>
          <a:p>
            <a:pPr lvl="1"/>
            <a:r>
              <a:rPr lang="en-US" sz="2000" dirty="0" smtClean="0"/>
              <a:t>A significant positive correlation between husbands and wives’ other positivity, </a:t>
            </a:r>
            <a:r>
              <a:rPr lang="en-US" sz="2000" i="1" dirty="0" smtClean="0"/>
              <a:t>r</a:t>
            </a:r>
            <a:r>
              <a:rPr lang="en-US" sz="2000" dirty="0" smtClean="0"/>
              <a:t> = .234, </a:t>
            </a:r>
            <a:r>
              <a:rPr lang="en-US" sz="2000" i="1" dirty="0" smtClean="0"/>
              <a:t>p</a:t>
            </a:r>
            <a:r>
              <a:rPr lang="en-US" sz="2000" dirty="0" smtClean="0"/>
              <a:t> = .006.</a:t>
            </a:r>
            <a:endParaRPr lang="en-US" sz="2000" dirty="0"/>
          </a:p>
          <a:p>
            <a:pPr lvl="1"/>
            <a:r>
              <a:rPr lang="en-US" sz="2000" dirty="0" smtClean="0"/>
              <a:t>There is also a significant positive correlation between the husbands and wives’ error variances, </a:t>
            </a:r>
            <a:r>
              <a:rPr lang="en-US" sz="2000" i="1" dirty="0" smtClean="0"/>
              <a:t>r</a:t>
            </a:r>
            <a:r>
              <a:rPr lang="en-US" sz="2000" dirty="0" smtClean="0"/>
              <a:t> = .475, </a:t>
            </a:r>
            <a:r>
              <a:rPr lang="en-US" sz="2000" i="1" dirty="0" smtClean="0"/>
              <a:t>p</a:t>
            </a:r>
            <a:r>
              <a:rPr lang="en-US" sz="2000" dirty="0" smtClean="0"/>
              <a:t> &lt; .001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0" y="2286000"/>
            <a:ext cx="5365750" cy="84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0" y="3083726"/>
            <a:ext cx="3657600" cy="995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CDBE1-9F19-4AD3-B8B6-8E7CE5A28BD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6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Means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Means for the other positivity variables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Variances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Typically it is good to see that all of these variances are different from zero because if not you may be in danger of estimation problems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8" y="3505200"/>
            <a:ext cx="39147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40767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CDBE1-9F19-4AD3-B8B6-8E7CE5A28BD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3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Squared Multiple Correlations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The squared multiple correlations are like </a:t>
            </a:r>
            <a:r>
              <a:rPr lang="en-US" i="1" dirty="0" smtClean="0"/>
              <a:t>R</a:t>
            </a:r>
            <a:r>
              <a:rPr lang="en-US" i="1" baseline="30000" dirty="0" smtClean="0"/>
              <a:t>2</a:t>
            </a:r>
            <a:r>
              <a:rPr lang="en-US" dirty="0" smtClean="0"/>
              <a:t> estimates separately for men and women.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33600"/>
            <a:ext cx="4267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CDBE1-9F19-4AD3-B8B6-8E7CE5A28BD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46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with Estimates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87" b="37134"/>
          <a:stretch/>
        </p:blipFill>
        <p:spPr bwMode="auto">
          <a:xfrm>
            <a:off x="152400" y="1992824"/>
            <a:ext cx="8772525" cy="40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C5B67-BD1E-4B84-87E4-B01C430CE29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8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Standardizing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Do not use the standardized results in an SEM program</a:t>
            </a:r>
            <a:r>
              <a:rPr lang="en-US" dirty="0" smtClean="0"/>
              <a:t>, as it separately standardizes X</a:t>
            </a:r>
            <a:r>
              <a:rPr lang="en-US" baseline="-25000" dirty="0" smtClean="0"/>
              <a:t>1</a:t>
            </a:r>
            <a:r>
              <a:rPr lang="en-US" dirty="0" smtClean="0"/>
              <a:t> and X</a:t>
            </a:r>
            <a:r>
              <a:rPr lang="en-US" baseline="-25000" dirty="0" smtClean="0"/>
              <a:t>2</a:t>
            </a:r>
            <a:r>
              <a:rPr lang="en-US" dirty="0" smtClean="0"/>
              <a:t>, as well as Y</a:t>
            </a:r>
            <a:r>
              <a:rPr lang="en-US" baseline="-25000" dirty="0" smtClean="0"/>
              <a:t>1</a:t>
            </a:r>
            <a:r>
              <a:rPr lang="en-US" dirty="0" smtClean="0"/>
              <a:t> and Y</a:t>
            </a:r>
            <a:r>
              <a:rPr lang="en-US" baseline="-25000" dirty="0" smtClean="0"/>
              <a:t>2</a:t>
            </a:r>
            <a:r>
              <a:rPr lang="en-US" dirty="0" smtClean="0"/>
              <a:t>, separately.</a:t>
            </a:r>
          </a:p>
          <a:p>
            <a:pPr eaLnBrk="1" hangingPunct="1"/>
            <a:r>
              <a:rPr lang="en-US" dirty="0" smtClean="0"/>
              <a:t>Need to standardize across individuals and use the new variables in the SEM.</a:t>
            </a:r>
          </a:p>
          <a:p>
            <a:pPr eaLnBrk="1" hangingPunct="1"/>
            <a:r>
              <a:rPr lang="en-US" dirty="0" smtClean="0"/>
              <a:t>Use the average mean and variance of  X</a:t>
            </a:r>
            <a:r>
              <a:rPr lang="en-US" baseline="-25000" dirty="0" smtClean="0"/>
              <a:t>1</a:t>
            </a:r>
            <a:r>
              <a:rPr lang="en-US" dirty="0" smtClean="0"/>
              <a:t> and X</a:t>
            </a:r>
            <a:r>
              <a:rPr lang="en-US" baseline="-25000" dirty="0" smtClean="0"/>
              <a:t>2</a:t>
            </a:r>
            <a:r>
              <a:rPr lang="en-US" dirty="0" smtClean="0"/>
              <a:t>, as well as Y</a:t>
            </a:r>
            <a:r>
              <a:rPr lang="en-US" baseline="-25000" dirty="0" smtClean="0"/>
              <a:t>1</a:t>
            </a:r>
            <a:r>
              <a:rPr lang="en-US" dirty="0" smtClean="0"/>
              <a:t> and Y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D1886-7864-43E3-ACC5-4F3454096A3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97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-247934"/>
            <a:ext cx="8096250" cy="1047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Standardized Estimates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C5B67-BD1E-4B84-87E4-B01C430CE29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62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Submodels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Examples</a:t>
            </a:r>
          </a:p>
          <a:p>
            <a:pPr lvl="1" eaLnBrk="1" hangingPunct="1"/>
            <a:r>
              <a:rPr lang="en-US" dirty="0" smtClean="0"/>
              <a:t>Equal actor or partner effects for the two members.</a:t>
            </a:r>
          </a:p>
          <a:p>
            <a:pPr lvl="1" eaLnBrk="1" hangingPunct="1"/>
            <a:r>
              <a:rPr lang="en-US" dirty="0" smtClean="0"/>
              <a:t>Actor or partner effects equal to zero.</a:t>
            </a:r>
          </a:p>
          <a:p>
            <a:pPr lvl="1" eaLnBrk="1" hangingPunct="1"/>
            <a:r>
              <a:rPr lang="en-US" dirty="0" smtClean="0"/>
              <a:t>Actor and partner effect effects equal (couple model).</a:t>
            </a:r>
          </a:p>
          <a:p>
            <a:pPr eaLnBrk="1" hangingPunct="1"/>
            <a:r>
              <a:rPr lang="en-US" dirty="0" smtClean="0"/>
              <a:t>Tests</a:t>
            </a:r>
          </a:p>
          <a:p>
            <a:pPr lvl="1" eaLnBrk="1" hangingPunct="1"/>
            <a:r>
              <a:rPr lang="en-US" dirty="0" smtClean="0"/>
              <a:t>Model no longer saturated and can use the chi square test or fit index to evaluate the constraint.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D1886-7864-43E3-ACC5-4F3454096A3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74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Results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Equal Effects</a:t>
            </a:r>
          </a:p>
          <a:p>
            <a:pPr lvl="1" eaLnBrk="1" hangingPunct="1"/>
            <a:r>
              <a:rPr lang="en-US" dirty="0" smtClean="0"/>
              <a:t>Actor: </a:t>
            </a:r>
            <a:r>
              <a:rPr lang="en-US" dirty="0" smtClean="0">
                <a:latin typeface="Symbol" pitchFamily="18" charset="2"/>
              </a:rPr>
              <a:t>c</a:t>
            </a:r>
            <a:r>
              <a:rPr lang="en-US" baseline="30000" dirty="0" smtClean="0"/>
              <a:t>2</a:t>
            </a:r>
            <a:r>
              <a:rPr lang="en-US" dirty="0" smtClean="0"/>
              <a:t>(1) = 0.198, p = .656</a:t>
            </a:r>
          </a:p>
          <a:p>
            <a:pPr lvl="1" eaLnBrk="1" hangingPunct="1"/>
            <a:r>
              <a:rPr lang="en-US" dirty="0" smtClean="0"/>
              <a:t>Partner: </a:t>
            </a:r>
            <a:r>
              <a:rPr lang="en-US" dirty="0">
                <a:latin typeface="Symbol" pitchFamily="18" charset="2"/>
              </a:rPr>
              <a:t>c</a:t>
            </a:r>
            <a:r>
              <a:rPr lang="en-US" baseline="30000" dirty="0"/>
              <a:t>2</a:t>
            </a:r>
            <a:r>
              <a:rPr lang="en-US" dirty="0"/>
              <a:t>(1) = </a:t>
            </a:r>
            <a:r>
              <a:rPr lang="en-US" dirty="0" smtClean="0"/>
              <a:t>0.314, </a:t>
            </a:r>
            <a:r>
              <a:rPr lang="en-US" dirty="0"/>
              <a:t>p = </a:t>
            </a:r>
            <a:r>
              <a:rPr lang="en-US" dirty="0" smtClean="0"/>
              <a:t>.575</a:t>
            </a:r>
          </a:p>
          <a:p>
            <a:pPr lvl="1" eaLnBrk="1" hangingPunct="1"/>
            <a:r>
              <a:rPr lang="en-US" dirty="0" smtClean="0"/>
              <a:t>Both: </a:t>
            </a:r>
            <a:r>
              <a:rPr lang="en-US" dirty="0" smtClean="0">
                <a:latin typeface="Symbol" pitchFamily="18" charset="2"/>
              </a:rPr>
              <a:t>c</a:t>
            </a:r>
            <a:r>
              <a:rPr lang="en-US" baseline="30000" dirty="0" smtClean="0"/>
              <a:t>2</a:t>
            </a:r>
            <a:r>
              <a:rPr lang="en-US" dirty="0" smtClean="0"/>
              <a:t>(2) </a:t>
            </a:r>
            <a:r>
              <a:rPr lang="en-US" dirty="0"/>
              <a:t>= </a:t>
            </a:r>
            <a:r>
              <a:rPr lang="en-US" dirty="0" smtClean="0"/>
              <a:t>0.328, </a:t>
            </a:r>
            <a:r>
              <a:rPr lang="en-US" dirty="0"/>
              <a:t>p = </a:t>
            </a:r>
            <a:r>
              <a:rPr lang="en-US" dirty="0" smtClean="0"/>
              <a:t>.849</a:t>
            </a:r>
          </a:p>
          <a:p>
            <a:pPr eaLnBrk="1" hangingPunct="1"/>
            <a:r>
              <a:rPr lang="en-US" dirty="0" smtClean="0"/>
              <a:t>Zero Effects</a:t>
            </a:r>
            <a:endParaRPr lang="en-US" dirty="0"/>
          </a:p>
          <a:p>
            <a:pPr lvl="1" eaLnBrk="1" hangingPunct="1"/>
            <a:r>
              <a:rPr lang="en-US" dirty="0" smtClean="0"/>
              <a:t>Actor: </a:t>
            </a:r>
            <a:r>
              <a:rPr lang="en-US" dirty="0" smtClean="0">
                <a:latin typeface="Symbol" pitchFamily="18" charset="2"/>
              </a:rPr>
              <a:t>c</a:t>
            </a:r>
            <a:r>
              <a:rPr lang="en-US" baseline="30000" dirty="0" smtClean="0"/>
              <a:t>2</a:t>
            </a:r>
            <a:r>
              <a:rPr lang="en-US" dirty="0" smtClean="0"/>
              <a:t>(2) </a:t>
            </a:r>
            <a:r>
              <a:rPr lang="en-US" dirty="0"/>
              <a:t>= </a:t>
            </a:r>
            <a:r>
              <a:rPr lang="en-US" dirty="0" smtClean="0"/>
              <a:t>32.745, </a:t>
            </a:r>
            <a:r>
              <a:rPr lang="en-US" dirty="0"/>
              <a:t>p </a:t>
            </a:r>
            <a:r>
              <a:rPr lang="en-US" dirty="0" smtClean="0"/>
              <a:t>&lt; </a:t>
            </a:r>
            <a:r>
              <a:rPr lang="en-US" dirty="0"/>
              <a:t>.001</a:t>
            </a:r>
          </a:p>
          <a:p>
            <a:pPr lvl="1" eaLnBrk="1" hangingPunct="1"/>
            <a:r>
              <a:rPr lang="en-US" dirty="0" smtClean="0"/>
              <a:t>Partner: </a:t>
            </a:r>
            <a:r>
              <a:rPr lang="en-US" dirty="0" smtClean="0">
                <a:latin typeface="Symbol" pitchFamily="18" charset="2"/>
              </a:rPr>
              <a:t>c</a:t>
            </a:r>
            <a:r>
              <a:rPr lang="en-US" baseline="30000" dirty="0" smtClean="0"/>
              <a:t>2</a:t>
            </a:r>
            <a:r>
              <a:rPr lang="en-US" dirty="0" smtClean="0"/>
              <a:t>(2) </a:t>
            </a:r>
            <a:r>
              <a:rPr lang="en-US" dirty="0"/>
              <a:t>= </a:t>
            </a:r>
            <a:r>
              <a:rPr lang="en-US" dirty="0" smtClean="0"/>
              <a:t>17.968, </a:t>
            </a:r>
            <a:r>
              <a:rPr lang="en-US" dirty="0"/>
              <a:t>p </a:t>
            </a:r>
            <a:r>
              <a:rPr lang="en-US" dirty="0" smtClean="0"/>
              <a:t>&lt; </a:t>
            </a:r>
            <a:r>
              <a:rPr lang="en-US" dirty="0"/>
              <a:t>.001</a:t>
            </a:r>
          </a:p>
          <a:p>
            <a:pPr lvl="1" eaLnBrk="1" hangingPunct="1"/>
            <a:r>
              <a:rPr lang="en-US" dirty="0" smtClean="0"/>
              <a:t>Both: </a:t>
            </a:r>
            <a:r>
              <a:rPr lang="en-US" dirty="0" smtClean="0">
                <a:latin typeface="Symbol" pitchFamily="18" charset="2"/>
              </a:rPr>
              <a:t>c</a:t>
            </a:r>
            <a:r>
              <a:rPr lang="en-US" baseline="30000" dirty="0" smtClean="0"/>
              <a:t>2</a:t>
            </a:r>
            <a:r>
              <a:rPr lang="en-US" dirty="0" smtClean="0"/>
              <a:t>(4) </a:t>
            </a:r>
            <a:r>
              <a:rPr lang="en-US" dirty="0"/>
              <a:t>= </a:t>
            </a:r>
            <a:r>
              <a:rPr lang="en-US" dirty="0" smtClean="0"/>
              <a:t>72.453, </a:t>
            </a:r>
            <a:r>
              <a:rPr lang="en-US" dirty="0"/>
              <a:t>p </a:t>
            </a:r>
            <a:r>
              <a:rPr lang="en-US" dirty="0" smtClean="0"/>
              <a:t>&lt; </a:t>
            </a:r>
            <a:r>
              <a:rPr lang="en-US" dirty="0"/>
              <a:t>.</a:t>
            </a:r>
            <a:r>
              <a:rPr lang="en-US" dirty="0" smtClean="0"/>
              <a:t>001</a:t>
            </a:r>
          </a:p>
          <a:p>
            <a:pPr lvl="1"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D1886-7864-43E3-ACC5-4F3454096A3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6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Covariates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Examples</a:t>
            </a:r>
          </a:p>
          <a:p>
            <a:pPr lvl="1" eaLnBrk="1" hangingPunct="1"/>
            <a:r>
              <a:rPr lang="en-US" dirty="0" smtClean="0"/>
              <a:t>Relationship closeness</a:t>
            </a:r>
          </a:p>
          <a:p>
            <a:pPr lvl="1" eaLnBrk="1" hangingPunct="1"/>
            <a:r>
              <a:rPr lang="en-US" dirty="0" smtClean="0"/>
              <a:t>How long the dyad members have known each other </a:t>
            </a:r>
          </a:p>
          <a:p>
            <a:pPr eaLnBrk="1" hangingPunct="1"/>
            <a:r>
              <a:rPr lang="en-US" dirty="0" smtClean="0"/>
              <a:t>Strategy</a:t>
            </a:r>
          </a:p>
          <a:p>
            <a:pPr lvl="1" eaLnBrk="1" hangingPunct="1"/>
            <a:r>
              <a:rPr lang="en-US" dirty="0" smtClean="0"/>
              <a:t>Add them to the model as an exogenous variable.</a:t>
            </a:r>
          </a:p>
          <a:p>
            <a:pPr lvl="1" eaLnBrk="1" hangingPunct="1"/>
            <a:r>
              <a:rPr lang="en-US" dirty="0" smtClean="0"/>
              <a:t>Correlate with the two “X” variables.</a:t>
            </a:r>
          </a:p>
          <a:p>
            <a:pPr lvl="1" eaLnBrk="1" hangingPunct="1"/>
            <a:r>
              <a:rPr lang="en-US" dirty="0" smtClean="0"/>
              <a:t>Add paths to each “Y” variable.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D1886-7864-43E3-ACC5-4F3454096A3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APIM (click for webinar)</a:t>
            </a:r>
          </a:p>
          <a:p>
            <a:r>
              <a:rPr lang="en-US" dirty="0" smtClean="0"/>
              <a:t>SEM</a:t>
            </a:r>
          </a:p>
          <a:p>
            <a:r>
              <a:rPr lang="en-US" dirty="0" smtClean="0"/>
              <a:t>Knowing Amos helps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CDBE1-9F19-4AD3-B8B6-8E7CE5A28BD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2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i="1" dirty="0" smtClean="0">
                <a:solidFill>
                  <a:srgbClr val="0000FF"/>
                </a:solidFill>
              </a:rPr>
              <a:t>Additional Reading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457200" eaLnBrk="1" hangingPunct="1">
              <a:buFont typeface="Arial" charset="0"/>
              <a:buNone/>
            </a:pPr>
            <a:r>
              <a:rPr lang="en-US" dirty="0" smtClean="0"/>
              <a:t>Kenny, D. A., Kashy, D. A., &amp; Cook, W. L.  </a:t>
            </a:r>
            <a:r>
              <a:rPr lang="en-US" i="1" dirty="0" smtClean="0"/>
              <a:t>Dyadic data analysis</a:t>
            </a:r>
            <a:r>
              <a:rPr lang="en-US" dirty="0" smtClean="0"/>
              <a:t>.  New York: Guilford Press, Chapter 5 and Chapter 7, pp. 168-169, 178-179.</a:t>
            </a:r>
          </a:p>
        </p:txBody>
      </p:sp>
      <p:pic>
        <p:nvPicPr>
          <p:cNvPr id="2253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463" y="3582988"/>
            <a:ext cx="18288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D1886-7864-43E3-ACC5-4F3454096A3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038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Set: Acitelli </a:t>
            </a:r>
            <a:r>
              <a:rPr lang="en-US" dirty="0" smtClean="0"/>
              <a:t>dyad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Outcome: </a:t>
            </a:r>
            <a:endParaRPr lang="en-US" dirty="0" smtClean="0"/>
          </a:p>
          <a:p>
            <a:pPr lvl="1"/>
            <a:r>
              <a:rPr lang="en-US" dirty="0" smtClean="0"/>
              <a:t>Satisfaction (Wife and Husband)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Predictor Variable: </a:t>
            </a:r>
            <a:endParaRPr lang="en-US" dirty="0" smtClean="0"/>
          </a:p>
          <a:p>
            <a:pPr lvl="1"/>
            <a:r>
              <a:rPr lang="en-US" dirty="0" smtClean="0"/>
              <a:t>Other-Positivity (Wife and Husband)</a:t>
            </a:r>
          </a:p>
          <a:p>
            <a:pPr lvl="2"/>
            <a:r>
              <a:rPr lang="en-US" dirty="0" smtClean="0"/>
              <a:t>How positive the Wife views her Husband, and how positive the Husband views his Wife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CDBE1-9F19-4AD3-B8B6-8E7CE5A28BD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0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 Specification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2400" dirty="0" smtClean="0"/>
              <a:t>Use a dyad dataset.</a:t>
            </a:r>
          </a:p>
          <a:p>
            <a:pPr eaLnBrk="1" hangingPunct="1"/>
            <a:r>
              <a:rPr lang="en-US" sz="2400" dirty="0" smtClean="0"/>
              <a:t>Exogenous variables</a:t>
            </a:r>
          </a:p>
          <a:p>
            <a:pPr lvl="1" eaLnBrk="1" hangingPunct="1"/>
            <a:r>
              <a:rPr lang="en-US" sz="2400" dirty="0"/>
              <a:t>T</a:t>
            </a:r>
            <a:r>
              <a:rPr lang="en-US" sz="2400" dirty="0" smtClean="0"/>
              <a:t>he two X variables: OtherPos_W and OtherPos_H</a:t>
            </a:r>
          </a:p>
          <a:p>
            <a:pPr eaLnBrk="1" hangingPunct="1"/>
            <a:r>
              <a:rPr lang="en-US" sz="2400" dirty="0" smtClean="0"/>
              <a:t>Endogenous variables</a:t>
            </a:r>
          </a:p>
          <a:p>
            <a:pPr lvl="1" eaLnBrk="1" hangingPunct="1"/>
            <a:r>
              <a:rPr lang="en-US" sz="2400" dirty="0"/>
              <a:t>T</a:t>
            </a:r>
            <a:r>
              <a:rPr lang="en-US" sz="2400" dirty="0" smtClean="0"/>
              <a:t>he two Y variables: Satisfaction_W and Satisfaction_H</a:t>
            </a:r>
          </a:p>
          <a:p>
            <a:pPr eaLnBrk="1" hangingPunct="1"/>
            <a:r>
              <a:rPr lang="en-US" sz="2400" dirty="0" smtClean="0"/>
              <a:t>Make sure you estimate intercepts for the two Y variables.</a:t>
            </a:r>
          </a:p>
          <a:p>
            <a:pPr eaLnBrk="1" hangingPunct="1"/>
            <a:r>
              <a:rPr lang="en-US" sz="2400" dirty="0" smtClean="0"/>
              <a:t>This model is just-identified or saturated and has a chi square of zero with zero df.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D1886-7864-43E3-ACC5-4F3454096A3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Knowns and Unknowns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Knowns: 14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6 correlations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4 variances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4 means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Unknowns: 14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4 paths (2 actor and 2 partner)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4 variances (2 exogenous and two error)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2 covariances (exogenous and error)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2 intercepts (for 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2 means (for X)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D1886-7864-43E3-ACC5-4F3454096A3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Distinguishable Dyads Model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2" t="28395" r="3124" b="37086"/>
          <a:stretch/>
        </p:blipFill>
        <p:spPr bwMode="auto">
          <a:xfrm>
            <a:off x="192205" y="1905000"/>
            <a:ext cx="8802807" cy="4153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C5B67-BD1E-4B84-87E4-B01C430CE29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76" y="-330958"/>
            <a:ext cx="8096250" cy="1047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Intercept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C5B67-BD1E-4B84-87E4-B01C430CE29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2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Check </a:t>
            </a:r>
            <a:r>
              <a:rPr lang="en-US" sz="2400" u="sng" dirty="0" smtClean="0"/>
              <a:t>Notes for Model</a:t>
            </a:r>
            <a:r>
              <a:rPr lang="en-US" sz="2400" dirty="0" smtClean="0"/>
              <a:t> page first in AMOS </a:t>
            </a:r>
          </a:p>
          <a:p>
            <a:pPr lvl="1"/>
            <a:r>
              <a:rPr lang="en-US" sz="2000" dirty="0"/>
              <a:t>M</a:t>
            </a:r>
            <a:r>
              <a:rPr lang="en-US" sz="2000" dirty="0" smtClean="0"/>
              <a:t>ake sure you really estimated the number of parameters you wanted to estimate</a:t>
            </a:r>
          </a:p>
          <a:p>
            <a:pPr lvl="1"/>
            <a:r>
              <a:rPr lang="en-US" sz="2000" dirty="0" smtClean="0"/>
              <a:t>Here you will also see any errors with model estimation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895" y="3276600"/>
            <a:ext cx="3752387" cy="301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CDBE1-9F19-4AD3-B8B6-8E7CE5A28BD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5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Path Estimates (Regression Weights)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400" dirty="0" smtClean="0"/>
              <a:t>For one unit increase in how positively the wife views her husband, her own satisfaction goes up by .378 (</a:t>
            </a:r>
            <a:r>
              <a:rPr lang="en-US" sz="2400" i="1" dirty="0" smtClean="0"/>
              <a:t>wife actor effect</a:t>
            </a:r>
            <a:r>
              <a:rPr lang="en-US" sz="2400" dirty="0" smtClean="0"/>
              <a:t>) units and her husband’s satisfaction goes up by .262 units (</a:t>
            </a:r>
            <a:r>
              <a:rPr lang="en-US" sz="2400" i="1" dirty="0" smtClean="0"/>
              <a:t>wife partner effect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For one unit increase in how positively the husband views the wife, his own satisfaction goes up by .424 (</a:t>
            </a:r>
            <a:r>
              <a:rPr lang="en-US" sz="2400" i="1" dirty="0" smtClean="0"/>
              <a:t>husband actor effect</a:t>
            </a:r>
            <a:r>
              <a:rPr lang="en-US" sz="2400" dirty="0" smtClean="0"/>
              <a:t>) units and his wife’s satisfaction goes up by .321 units (</a:t>
            </a:r>
            <a:r>
              <a:rPr lang="en-US" sz="2400" i="1" dirty="0" smtClean="0"/>
              <a:t>husband partner effect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727299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CDBE1-9F19-4AD3-B8B6-8E7CE5A28BD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</TotalTime>
  <Words>768</Words>
  <Application>Microsoft Office PowerPoint</Application>
  <PresentationFormat>On-screen Show (4:3)</PresentationFormat>
  <Paragraphs>155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APIM with Distinguishable Dyads: SEM Estimation</vt:lpstr>
      <vt:lpstr>You Need to Know</vt:lpstr>
      <vt:lpstr>Example</vt:lpstr>
      <vt:lpstr>Model Specification</vt:lpstr>
      <vt:lpstr>Knowns and Unknowns </vt:lpstr>
      <vt:lpstr>Distinguishable Dyads Model</vt:lpstr>
      <vt:lpstr>Random Intercept Model</vt:lpstr>
      <vt:lpstr>Results</vt:lpstr>
      <vt:lpstr>Results</vt:lpstr>
      <vt:lpstr>Results</vt:lpstr>
      <vt:lpstr>Results</vt:lpstr>
      <vt:lpstr>Results</vt:lpstr>
      <vt:lpstr>Results</vt:lpstr>
      <vt:lpstr>Model with Estimates</vt:lpstr>
      <vt:lpstr>Standardizing</vt:lpstr>
      <vt:lpstr>Standardized Estimates</vt:lpstr>
      <vt:lpstr>Submodels</vt:lpstr>
      <vt:lpstr>Results</vt:lpstr>
      <vt:lpstr>Covariates</vt:lpstr>
      <vt:lpstr>Additional Reading</vt:lpstr>
    </vt:vector>
  </TitlesOfParts>
  <Company>UCONN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SEM for APIM Analyses</dc:title>
  <dc:creator>HuskyPC</dc:creator>
  <cp:lastModifiedBy>Kenny</cp:lastModifiedBy>
  <cp:revision>45</cp:revision>
  <dcterms:created xsi:type="dcterms:W3CDTF">2011-02-20T16:41:31Z</dcterms:created>
  <dcterms:modified xsi:type="dcterms:W3CDTF">2013-04-06T22:01:20Z</dcterms:modified>
</cp:coreProperties>
</file>